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6.12.1.0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72" r:id="rId1"/>
    <p:sldMasterId id="2147483722" r:id="rId2"/>
    <p:sldMasterId id="2147483723" r:id="rId3"/>
    <p:sldMasterId id="2147483724" r:id="rId4"/>
    <p:sldMasterId id="2147483725" r:id="rId5"/>
    <p:sldMasterId id="2147483726" r:id="rId6"/>
    <p:sldMasterId id="2147483727" r:id="rId7"/>
    <p:sldMasterId id="2147483728" r:id="rId8"/>
    <p:sldMasterId id="2147483729" r:id="rId9"/>
  </p:sldMasterIdLst>
  <p:sldIdLst>
    <p:sldId id="256" r:id="rId10"/>
    <p:sldId id="257" r:id="rId11"/>
    <p:sldId id="269" r:id="rId12"/>
    <p:sldId id="270" r:id="rId13"/>
    <p:sldId id="271" r:id="rId14"/>
    <p:sldId id="259" r:id="rId15"/>
    <p:sldId id="264" r:id="rId16"/>
    <p:sldId id="267" r:id="rId17"/>
    <p:sldId id="266" r:id="rId18"/>
    <p:sldId id="268" r:id="rId19"/>
    <p:sldId id="272" r:id="rId20"/>
  </p:sldIdLst>
  <p:sldSz cx="9144000" cy="6858000" type="screen4x3"/>
  <p:notesSz cx="6858000" cy="9144000"/>
  <p:custDataLst>
    <p:tags r:id="rId21"/>
  </p:custDataLst>
  <p:defaultTextStyle>
    <a:defPPr algn="l" rtl="0" eaLnBrk="0" hangingPunct="0">
      <a:defRPr kumimoji="0" lang="ru-RU" altLang="en-US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slideViewPr>
    <p:cSldViewPr>
      <p:cViewPr varScale="1"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0" d="100"/>
          <a:sy n="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1.xml" /><Relationship Id="rId11" Type="http://schemas.openxmlformats.org/officeDocument/2006/relationships/slide" Target="slides/slide2.xml" /><Relationship Id="rId12" Type="http://schemas.openxmlformats.org/officeDocument/2006/relationships/slide" Target="slides/slide3.xml" /><Relationship Id="rId13" Type="http://schemas.openxmlformats.org/officeDocument/2006/relationships/slide" Target="slides/slide4.xml" /><Relationship Id="rId14" Type="http://schemas.openxmlformats.org/officeDocument/2006/relationships/slide" Target="slides/slide5.xml" /><Relationship Id="rId15" Type="http://schemas.openxmlformats.org/officeDocument/2006/relationships/slide" Target="slides/slide6.xml" /><Relationship Id="rId16" Type="http://schemas.openxmlformats.org/officeDocument/2006/relationships/slide" Target="slides/slide7.xml" /><Relationship Id="rId17" Type="http://schemas.openxmlformats.org/officeDocument/2006/relationships/slide" Target="slides/slide8.xml" /><Relationship Id="rId18" Type="http://schemas.openxmlformats.org/officeDocument/2006/relationships/slide" Target="slides/slide9.xml" /><Relationship Id="rId19" Type="http://schemas.openxmlformats.org/officeDocument/2006/relationships/slide" Target="slides/slide10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1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8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marL="0" lvl="0" indent="0" eaLnBrk="1" hangingPunct="1"/>
            <a:fld id="{B84FC2CA-3773-4F9D-9F6F-0247579645F2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marL="0" lvl="0" indent="0" algn="r" eaLnBrk="1" hangingPunct="1"/>
            <a:fld id="{93AE1883-0942-4AA3-9DB2-9C7C3A0314B1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image" Target="../media/image1.jpeg" /><Relationship Id="rId6" Type="http://schemas.openxmlformats.org/officeDocument/2006/relationships/image" Target="../media/image2.jpeg" /><Relationship Id="rId7" Type="http://schemas.openxmlformats.org/officeDocument/2006/relationships/image" Target="../media/image3.jpeg" /><Relationship Id="rId8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Relationship Id="rId4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Relationship Id="rId5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6.jpeg" /><Relationship Id="rId4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Relationship Id="rId4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image" Target="../media/image3.jpeg" /><Relationship Id="rId3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Relationship Id="rId4" Type="http://schemas.openxmlformats.org/officeDocument/2006/relationships/theme" Target="../theme/theme7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image" Target="../media/image3.jpeg" /><Relationship Id="rId3" Type="http://schemas.openxmlformats.org/officeDocument/2006/relationships/theme" Target="../theme/theme8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.jpeg" /><Relationship Id="rId3" Type="http://schemas.openxmlformats.org/officeDocument/2006/relationships/theme" Target="../theme/theme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7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1028" name="Прямая соединительная линия 6"/>
          <p:cNvGrpSpPr/>
          <p:nvPr/>
        </p:nvGrpSpPr>
        <p:grpSpPr>
          <a:xfrm>
            <a:off x="512762" y="1042988"/>
            <a:ext cx="8637588" cy="17462"/>
            <a:chOff x="323" y="657"/>
            <a:chExt cx="5441" cy="11"/>
          </a:xfrm>
        </p:grpSpPr>
        <p:pic>
          <p:nvPicPr>
            <p:cNvPr id="1026" name="Прямая соединительная линия 6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323" y="657"/>
              <a:ext cx="5441" cy="11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027" name=""/>
            <p:cNvSpPr/>
            <p:nvPr/>
          </p:nvSpPr>
          <p:spPr>
            <a:xfrm flipH="1">
              <a:off x="324" y="662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sp>
        <p:nvSpPr>
          <p:cNvPr id="1029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30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3574FB22-0704-4943-92D1-8FCE2951E1A2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1031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1032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7F4D6A1-F76A-4468-845A-1E4D8C20B130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1033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grpSp>
        <p:nvGrpSpPr>
          <p:cNvPr id="1036" name="Прямая соединительная линия 8"/>
          <p:cNvGrpSpPr/>
          <p:nvPr/>
        </p:nvGrpSpPr>
        <p:grpSpPr>
          <a:xfrm>
            <a:off x="512762" y="1042988"/>
            <a:ext cx="8637588" cy="17462"/>
            <a:chOff x="323" y="657"/>
            <a:chExt cx="5441" cy="11"/>
          </a:xfrm>
        </p:grpSpPr>
        <p:pic>
          <p:nvPicPr>
            <p:cNvPr id="1034" name="Прямая соединительная линия 8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323" y="657"/>
              <a:ext cx="5441" cy="11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035" name=""/>
            <p:cNvSpPr/>
            <p:nvPr/>
          </p:nvSpPr>
          <p:spPr>
            <a:xfrm flipH="1">
              <a:off x="324" y="662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grpSp>
        <p:nvGrpSpPr>
          <p:cNvPr id="1039" name="Прямая соединительная линия 11"/>
          <p:cNvGrpSpPr/>
          <p:nvPr/>
        </p:nvGrpSpPr>
        <p:grpSpPr>
          <a:xfrm>
            <a:off x="512762" y="1054100"/>
            <a:ext cx="8637588" cy="12700"/>
            <a:chOff x="323" y="664"/>
            <a:chExt cx="5441" cy="8"/>
          </a:xfrm>
        </p:grpSpPr>
        <p:pic>
          <p:nvPicPr>
            <p:cNvPr id="1037" name="Прямая соединительная линия 11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323" y="664"/>
              <a:ext cx="5441" cy="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038" name=""/>
            <p:cNvSpPr/>
            <p:nvPr/>
          </p:nvSpPr>
          <p:spPr>
            <a:xfrm flipH="1">
              <a:off x="324" y="666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5" r:id="rId2"/>
    <p:sldLayoutId id="2147483739" r:id="rId3"/>
    <p:sldLayoutId id="2147483741" r:id="rId4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2052" name="Прямая соединительная линия 12"/>
          <p:cNvGrpSpPr/>
          <p:nvPr/>
        </p:nvGrpSpPr>
        <p:grpSpPr>
          <a:xfrm>
            <a:off x="512762" y="5346700"/>
            <a:ext cx="8637588" cy="11112"/>
            <a:chOff x="323" y="3368"/>
            <a:chExt cx="5441" cy="7"/>
          </a:xfrm>
        </p:grpSpPr>
        <p:pic>
          <p:nvPicPr>
            <p:cNvPr id="2050" name="Прямая соединительная линия 1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3" y="3368"/>
              <a:ext cx="5441" cy="7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51" name=""/>
            <p:cNvSpPr/>
            <p:nvPr/>
          </p:nvSpPr>
          <p:spPr>
            <a:xfrm flipH="1">
              <a:off x="324" y="3370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sp>
        <p:nvSpPr>
          <p:cNvPr id="2053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054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055" name="Дата 15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920F03C-C984-40C3-8283-F1102C0104A6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2056" name="Нижний колонтитул 1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2057" name="Номер слайда 14"/>
          <p:cNvSpPr>
            <a:spLocks noGrp="1"/>
          </p:cNvSpPr>
          <p:nvPr>
            <p:ph type="sldNum" sz="quarter" idx="4"/>
          </p:nvPr>
        </p:nvSpPr>
        <p:spPr>
          <a:xfrm>
            <a:off x="8229600" y="6473825"/>
            <a:ext cx="758825" cy="247650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BEBA281-0689-4381-BA90-92B032D59390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3076" name="Прямая соединительная линия 6"/>
          <p:cNvGrpSpPr/>
          <p:nvPr/>
        </p:nvGrpSpPr>
        <p:grpSpPr>
          <a:xfrm>
            <a:off x="512762" y="1042988"/>
            <a:ext cx="8637588" cy="17462"/>
            <a:chOff x="323" y="657"/>
            <a:chExt cx="5441" cy="11"/>
          </a:xfrm>
        </p:grpSpPr>
        <p:pic>
          <p:nvPicPr>
            <p:cNvPr id="3074" name="Прямая соединительная линия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3" y="657"/>
              <a:ext cx="5441" cy="11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075" name=""/>
            <p:cNvSpPr/>
            <p:nvPr/>
          </p:nvSpPr>
          <p:spPr>
            <a:xfrm flipH="1">
              <a:off x="324" y="662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grpSp>
        <p:nvGrpSpPr>
          <p:cNvPr id="3079" name="Прямая соединительная линия 8"/>
          <p:cNvGrpSpPr/>
          <p:nvPr/>
        </p:nvGrpSpPr>
        <p:grpSpPr>
          <a:xfrm>
            <a:off x="512762" y="1042988"/>
            <a:ext cx="8637588" cy="17462"/>
            <a:chOff x="323" y="657"/>
            <a:chExt cx="5441" cy="11"/>
          </a:xfrm>
        </p:grpSpPr>
        <p:pic>
          <p:nvPicPr>
            <p:cNvPr id="3077" name="Прямая соединительная линия 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3" y="657"/>
              <a:ext cx="5441" cy="11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078" name=""/>
            <p:cNvSpPr/>
            <p:nvPr/>
          </p:nvSpPr>
          <p:spPr>
            <a:xfrm flipH="1">
              <a:off x="324" y="662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grpSp>
        <p:nvGrpSpPr>
          <p:cNvPr id="3082" name="Прямая соединительная линия 11"/>
          <p:cNvGrpSpPr/>
          <p:nvPr/>
        </p:nvGrpSpPr>
        <p:grpSpPr>
          <a:xfrm>
            <a:off x="512762" y="1054100"/>
            <a:ext cx="8637588" cy="12700"/>
            <a:chOff x="323" y="664"/>
            <a:chExt cx="5441" cy="8"/>
          </a:xfrm>
        </p:grpSpPr>
        <p:pic>
          <p:nvPicPr>
            <p:cNvPr id="3080" name="Прямая соединительная линия 1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23" y="664"/>
              <a:ext cx="5441" cy="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3081" name=""/>
            <p:cNvSpPr/>
            <p:nvPr/>
          </p:nvSpPr>
          <p:spPr>
            <a:xfrm flipH="1">
              <a:off x="324" y="666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sp>
        <p:nvSpPr>
          <p:cNvPr id="3083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084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085" name="Дата 24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F6C21E2C-406F-45B2-84D0-621BDF811524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3086" name="Нижний колонтитул 18"/>
          <p:cNvSpPr>
            <a:spLocks noGrp="1"/>
          </p:cNvSpPr>
          <p:nvPr>
            <p:ph type="ftr" sz="quarter" idx="3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3087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229600" y="6473825"/>
            <a:ext cx="758825" cy="247650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7AB1C26-A617-4D44-B182-05D61ADEBBD3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4100" name="Прямая соединительная линия 12"/>
          <p:cNvGrpSpPr/>
          <p:nvPr/>
        </p:nvGrpSpPr>
        <p:grpSpPr>
          <a:xfrm>
            <a:off x="512762" y="3438525"/>
            <a:ext cx="8637588" cy="11112"/>
            <a:chOff x="323" y="2166"/>
            <a:chExt cx="5441" cy="7"/>
          </a:xfrm>
        </p:grpSpPr>
        <p:pic>
          <p:nvPicPr>
            <p:cNvPr id="4098" name="Прямая соединительная линия 1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3" y="2166"/>
              <a:ext cx="5441" cy="7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4099" name=""/>
            <p:cNvSpPr/>
            <p:nvPr/>
          </p:nvSpPr>
          <p:spPr>
            <a:xfrm flipH="1">
              <a:off x="324" y="2170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sp>
        <p:nvSpPr>
          <p:cNvPr id="4101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102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103" name="Дата 18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E7C9F-6AC7-41B9-A719-F10D61098362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4104" name="Нижний колонтитул 10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4105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F055D3A-1EFD-49E9-8C3F-B92C5B3D003D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5124" name="Прямая соединительная линия 12"/>
          <p:cNvGrpSpPr/>
          <p:nvPr/>
        </p:nvGrpSpPr>
        <p:grpSpPr>
          <a:xfrm>
            <a:off x="512762" y="6016625"/>
            <a:ext cx="8637588" cy="12700"/>
            <a:chOff x="323" y="3790"/>
            <a:chExt cx="5441" cy="8"/>
          </a:xfrm>
        </p:grpSpPr>
        <p:pic>
          <p:nvPicPr>
            <p:cNvPr id="5122" name="Прямая соединительная линия 1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3" y="3790"/>
              <a:ext cx="5441" cy="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5123" name=""/>
            <p:cNvSpPr/>
            <p:nvPr/>
          </p:nvSpPr>
          <p:spPr>
            <a:xfrm flipH="1">
              <a:off x="324" y="3792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sp>
        <p:nvSpPr>
          <p:cNvPr id="5125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126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5127" name="Дата 9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A3EF76B-11DE-48E1-AE74-4891A31E7597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5128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5129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7650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902261BA-733D-4C1F-8ED9-91A1E3040C61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6146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147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148" name="Дата 2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2C11169-FCCD-48F8-A9BE-9FAFAFD393CB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6149" name="Нижний колонтитул 23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6150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FF6001A-450D-45D5-BB0E-B91DDE36BC85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7172" name="Прямая соединительная линия 12"/>
          <p:cNvGrpSpPr/>
          <p:nvPr/>
        </p:nvGrpSpPr>
        <p:grpSpPr>
          <a:xfrm>
            <a:off x="512762" y="5846762"/>
            <a:ext cx="8637588" cy="11112"/>
            <a:chOff x="323" y="3683"/>
            <a:chExt cx="5441" cy="7"/>
          </a:xfrm>
        </p:grpSpPr>
        <p:pic>
          <p:nvPicPr>
            <p:cNvPr id="7170" name="Прямая соединительная линия 1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3" y="3683"/>
              <a:ext cx="5441" cy="7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7171" name=""/>
            <p:cNvSpPr/>
            <p:nvPr/>
          </p:nvSpPr>
          <p:spPr>
            <a:xfrm flipH="1">
              <a:off x="324" y="3684"/>
              <a:ext cx="0" cy="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/>
                </a:defRPr>
              </a:lvl5pPr>
            </a:lstStyle>
            <a:p>
              <a:pPr marL="0" lvl="0" indent="0" eaLnBrk="1" hangingPunct="1"/>
              <a:endParaRPr lang="en-US" altLang="en-US">
                <a:latin typeface="Franklin Gothic Book" pitchFamily="34" charset="0"/>
              </a:endParaRPr>
            </a:p>
          </p:txBody>
        </p:sp>
      </p:grpSp>
      <p:sp>
        <p:nvSpPr>
          <p:cNvPr id="7173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174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175" name="Дата 24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0078F790-45BC-4C16-B3FA-63994BA3FDA3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7176" name="Нижний колонтитул 28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7177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0C0CE41-3548-4505-9A6F-0E502C88D2FE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8194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195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196" name="Дата 6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51FC5D83-E0F0-4DBA-B456-7F09AB56C256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8197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8198" name="Номер слайда 30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90E5033-8E8A-40E7-BD7B-E8564DBAA5C4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9218" name="Текст 7"/>
          <p:cNvSpPr/>
          <p:nvPr>
            <p:ph type="body" idx="1"/>
          </p:nvPr>
        </p:nvSpPr>
        <p:spPr>
          <a:xfrm>
            <a:off x="304800" y="1554162"/>
            <a:ext cx="86868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219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220" name="Дата 3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AE7C5A8D-86E1-4E94-A4AB-D62A90342FDD}" type="datetime1">
              <a:rPr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9221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  <p:sp>
        <p:nvSpPr>
          <p:cNvPr id="9222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rtl="0" eaLnBrk="1" latinLnBrk="0" hangingPunct="1">
              <a:defRPr kumimoji="0" lang="ru-RU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26970832-BF44-41B0-8AB4-06D8308943BA}" type="slidenum">
              <a:rPr lang="ru-RU" altLang="ru-RU" sz="1200">
                <a:solidFill>
                  <a:srgbClr val="D38E27"/>
                </a:solidFill>
                <a:latin typeface="Franklin Gothic Book" pitchFamily="34" charset="0"/>
              </a:rPr>
              <a:t>*</a:t>
            </a:fld>
            <a:endParaRPr lang="ru-RU" altLang="ru-RU" sz="1200">
              <a:solidFill>
                <a:srgbClr val="D38E27"/>
              </a:solidFill>
              <a:latin typeface="Franklin Gothic Boo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kumimoji="0" sz="3200" b="0" i="0" u="none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kumimoji="0" sz="2800" b="0" i="0" u="none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kumimoji="0" sz="2400" b="0" i="0" u="none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umimoji="0" sz="2000" b="0" i="0" u="none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7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8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0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2844" y="0"/>
            <a:ext cx="8858312" cy="6572272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8900" b="1" i="1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ПРАКТИКУМ </a:t>
            </a:r>
            <a:br>
              <a:rPr kumimoji="0" lang="ru-RU" sz="8900" b="1" i="1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7200" b="1" i="1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 заполнению нормативных журналов </a:t>
            </a:r>
            <a:endParaRPr kumimoji="0" lang="ru-RU" sz="7200" b="1" i="1" u="none" strike="noStrike" kern="1200" cap="all" spc="0" normalizeH="0" baseline="0" noProof="0">
              <a:ln>
                <a:noFill/>
              </a:ln>
              <a:solidFill>
                <a:schemeClr val="tx1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0"/>
            <a:ext cx="8686800" cy="838200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600" b="1" i="1" u="sng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Требования по заполнению журналов. 1. </a:t>
            </a:r>
            <a:endParaRPr kumimoji="0" lang="ru-RU" sz="3600" b="0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4294967295"/>
          </p:nvPr>
        </p:nvSpPr>
        <p:spPr>
          <a:xfrm>
            <a:off x="142875" y="1000125"/>
            <a:ext cx="8686800" cy="55721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eaLnBrk="1" hangingPunct="1">
              <a:lnSpc>
                <a:spcPct val="80000"/>
              </a:lnSpc>
              <a:buFont typeface="Wingdings" pitchFamily="2" charset="2"/>
              <a:buChar char="v"/>
            </a:pPr>
            <a:r>
              <a:rPr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</a:rPr>
              <a:t>Нумерация страниц начинается с раздела «Учета посещ</a:t>
            </a: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</a:rPr>
              <a:t>-ти</a:t>
            </a: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</a:rPr>
              <a:t>»</a:t>
            </a:r>
            <a:endParaRPr lang="en-US" altLang="en-US">
              <a:solidFill>
                <a:schemeClr val="tx1"/>
              </a:solidFill>
              <a:latin typeface="Times New Roman" pitchFamily="18" charset="0"/>
              <a:ea typeface="Times New Roman" pitchFamily="18" charset="0"/>
            </a:endParaRPr>
          </a:p>
          <a:p>
            <a:pPr marL="342900" marR="0" lvl="0" indent="-342900" algn="just" eaLnBrk="1" hangingPunct="1">
              <a:lnSpc>
                <a:spcPct val="80000"/>
              </a:lnSpc>
              <a:buFont typeface="Wingdings" pitchFamily="2" charset="2"/>
              <a:buChar char="v"/>
            </a:pP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</a:rPr>
              <a:t>Наименование предмета записываем полностью (если каз.группа то на гос.языке). </a:t>
            </a:r>
            <a:endParaRPr lang="en-US" altLang="en-US">
              <a:solidFill>
                <a:schemeClr val="tx1"/>
              </a:solidFill>
              <a:latin typeface="Times New Roman" pitchFamily="18" charset="0"/>
              <a:ea typeface="Times New Roman" pitchFamily="18" charset="0"/>
            </a:endParaRPr>
          </a:p>
          <a:p>
            <a:pPr marL="342900" marR="0" lvl="0" indent="-342900" algn="just" eaLnBrk="1" hangingPunct="1">
              <a:lnSpc>
                <a:spcPct val="80000"/>
              </a:lnSpc>
              <a:buFont typeface="Wingdings" pitchFamily="2" charset="2"/>
              <a:buChar char="v"/>
            </a:pP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</a:rPr>
              <a:t>Записываем полностью Ф.И.О преподавателя. </a:t>
            </a:r>
            <a:endParaRPr lang="en-US" altLang="en-US">
              <a:solidFill>
                <a:schemeClr val="tx1"/>
              </a:solidFill>
              <a:latin typeface="Times New Roman" pitchFamily="18" charset="0"/>
              <a:ea typeface="Times New Roman" pitchFamily="18" charset="0"/>
            </a:endParaRPr>
          </a:p>
          <a:p>
            <a:pPr marL="342900" marR="0" lvl="0" indent="-342900" algn="just" eaLnBrk="1" hangingPunct="1">
              <a:lnSpc>
                <a:spcPct val="80000"/>
              </a:lnSpc>
              <a:buFont typeface="Wingdings" pitchFamily="2" charset="2"/>
              <a:buChar char="v"/>
            </a:pPr>
            <a:r>
              <a:rPr lang="en-US" altLang="en-US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</a:rPr>
              <a:t>В графе «Ф.И.О учащихся» записываем Фамилию и имя  учащегося. </a:t>
            </a:r>
            <a:endParaRPr lang="en-US" altLang="en-US">
              <a:solidFill>
                <a:schemeClr val="tx1"/>
              </a:solidFill>
              <a:latin typeface="Times New Roman" pitchFamily="18" charset="0"/>
              <a:ea typeface="Times New Roman" pitchFamily="18" charset="0"/>
            </a:endParaRPr>
          </a:p>
          <a:p>
            <a:pPr marL="342900" marR="0" lvl="0" indent="-342900" algn="just" eaLnBrk="1" hangingPunct="1">
              <a:lnSpc>
                <a:spcPct val="80000"/>
              </a:lnSpc>
              <a:buNone/>
            </a:pPr>
            <a:endParaRPr lang="en-US" altLang="en-US">
              <a:solidFill>
                <a:schemeClr val="tx1"/>
              </a:solidFill>
              <a:latin typeface="Times New Roman" pitchFamily="18" charset="0"/>
              <a:ea typeface="Times New Roman" pitchFamily="18" charset="0"/>
            </a:endParaRPr>
          </a:p>
          <a:p>
            <a:pPr marL="342900" marR="0" lvl="0" indent="-342900" algn="just" eaLnBrk="1" hangingPunct="1">
              <a:lnSpc>
                <a:spcPct val="80000"/>
              </a:lnSpc>
              <a:buFont typeface="Wingdings" pitchFamily="2" charset="2"/>
              <a:buChar char="v"/>
            </a:pPr>
            <a:br>
              <a:rPr sz="1300"/>
            </a:br>
            <a:endParaRPr sz="1300"/>
          </a:p>
          <a:p>
            <a:pPr marL="342900" marR="0" lvl="0" indent="-342900" eaLnBrk="1" hangingPunct="1">
              <a:lnSpc>
                <a:spcPct val="80000"/>
              </a:lnSpc>
              <a:buChar char="•"/>
            </a:pPr>
            <a:endParaRPr sz="1300" b="1"/>
          </a:p>
          <a:p>
            <a:pPr marL="342900" marR="0" lvl="0" indent="-342900" eaLnBrk="1" hangingPunct="1">
              <a:lnSpc>
                <a:spcPct val="80000"/>
              </a:lnSpc>
              <a:buChar char="•"/>
            </a:pPr>
            <a:endParaRPr sz="1300" b="1"/>
          </a:p>
          <a:p>
            <a:pPr marL="342900" marR="0" lvl="0" indent="-342900" eaLnBrk="1" hangingPunct="1">
              <a:lnSpc>
                <a:spcPct val="80000"/>
              </a:lnSpc>
              <a:buChar char="•"/>
            </a:pPr>
            <a:endParaRPr sz="1300" b="1"/>
          </a:p>
          <a:p>
            <a:pPr marL="342900" marR="0" lvl="0" indent="-342900" eaLnBrk="1" hangingPunct="1">
              <a:lnSpc>
                <a:spcPct val="80000"/>
              </a:lnSpc>
              <a:buChar char="•"/>
            </a:pPr>
            <a:endParaRPr sz="1300" b="1"/>
          </a:p>
          <a:p>
            <a:pPr marL="342900" marR="0" lvl="0" indent="-342900" eaLnBrk="1" hangingPunct="1">
              <a:lnSpc>
                <a:spcPct val="80000"/>
              </a:lnSpc>
              <a:buChar char="•"/>
            </a:pPr>
            <a:endParaRPr sz="1300" b="1"/>
          </a:p>
          <a:p>
            <a:pPr marL="342900" marR="0" lvl="0" indent="-342900" eaLnBrk="1" hangingPunct="1">
              <a:lnSpc>
                <a:spcPct val="80000"/>
              </a:lnSpc>
              <a:buChar char="•"/>
            </a:pPr>
            <a:endParaRPr sz="1300" b="1"/>
          </a:p>
          <a:p>
            <a:pPr marL="342900" marR="0" lvl="0" indent="-342900" eaLnBrk="1" hangingPunct="1">
              <a:lnSpc>
                <a:spcPct val="80000"/>
              </a:lnSpc>
              <a:buChar char="•"/>
            </a:pPr>
            <a:endParaRPr sz="1300" b="1"/>
          </a:p>
          <a:p>
            <a:pPr marL="342900" marR="0" lvl="0" indent="-342900" eaLnBrk="1" hangingPunct="1">
              <a:lnSpc>
                <a:spcPct val="80000"/>
              </a:lnSpc>
              <a:buChar char="•"/>
            </a:pPr>
            <a:endParaRPr sz="1300" b="1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90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857375"/>
            <a:ext cx="8858250" cy="5143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428604"/>
            <a:ext cx="8543924" cy="1341314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Оглавление заполняется и сверяется с учебной частью  строго по Учебному плану (дисциплины, преподаватели). </a:t>
            </a:r>
            <a:br>
              <a:rPr kumimoji="0" lang="ru-RU" sz="20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kk-KZ" sz="20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  оглавлении  в </a:t>
            </a:r>
            <a:r>
              <a:rPr kumimoji="0" lang="ru-RU" sz="20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наименование дисциплин вмещать в 2 строчки </a:t>
            </a:r>
            <a:br>
              <a:rPr kumimoji="0" lang="ru-RU" sz="24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400" b="1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1752" y="457200"/>
            <a:ext cx="8686800" cy="841248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разделе «Сведения об обучающихся» пишем данные группы (</a:t>
            </a:r>
            <a:r>
              <a:rPr kumimoji="0" lang="kk-KZ" sz="20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Ф.И.О полностью, д</a:t>
            </a:r>
            <a:r>
              <a:rPr kumimoji="0" lang="ru-RU" sz="2000" b="0" i="0" u="none" strike="noStrike" kern="1200" cap="all" spc="0" normalizeH="0" baseline="0" noProof="0" err="1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ата</a:t>
            </a:r>
            <a:r>
              <a:rPr kumimoji="0" lang="ru-RU" sz="20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рождения, адрес, № приказа о зачислении, если отчислен, то № приказа об отчислении). </a:t>
            </a:r>
            <a:r>
              <a:rPr kumimoji="0" lang="ru-RU" sz="20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Уточненный список учащихся сверить  у секретаря</a:t>
            </a:r>
            <a:r>
              <a:rPr kumimoji="0" lang="ru-RU" sz="20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  <a:br>
              <a:rPr kumimoji="0" lang="ru-RU" sz="20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000" b="0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5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428625" y="1571625"/>
            <a:ext cx="8450262" cy="45005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414" y="620688"/>
            <a:ext cx="8686800" cy="841248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графе «Месяц, число» месяцы записываем </a:t>
            </a:r>
            <a:r>
              <a:rPr kumimoji="0" lang="ru-RU" sz="3600" b="1" i="0" u="none" strike="noStrike" kern="1200" cap="all" spc="0" normalizeH="0" baseline="0" noProof="0" err="1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полность</a:t>
            </a: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3600" b="1" i="0" u="none" strike="noStrike" kern="1200" cap="all" spc="0" normalizeH="0" baseline="0" noProof="0" err="1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ю</a:t>
            </a: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над датами проведения</a:t>
            </a:r>
            <a:br>
              <a:rPr kumimoji="0" lang="ru-RU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339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85750" y="1770062"/>
            <a:ext cx="4646612" cy="3856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Заголовок 1"/>
          <p:cNvSpPr txBox="1"/>
          <p:nvPr/>
        </p:nvSpPr>
        <p:spPr>
          <a:xfrm>
            <a:off x="5256076" y="2924944"/>
            <a:ext cx="2988332" cy="2012237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Franklin Gothic Medium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4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примечание:</a:t>
            </a:r>
            <a:endParaRPr kumimoji="0" lang="ru-RU" sz="1400" b="1" i="0" u="none" strike="noStrike" kern="1200" cap="all" spc="0" normalizeH="0" baseline="0" noProof="0">
              <a:ln>
                <a:noFill/>
              </a:ln>
              <a:solidFill>
                <a:schemeClr val="tx1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kk-KZ" sz="14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1. По окончанию 1 семестра ставим А          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kk-KZ" sz="14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2. ПО окончанию 2 семетсра </a:t>
            </a:r>
            <a:r>
              <a:rPr kumimoji="0" lang="kk-KZ" sz="1400" b="1" i="0" u="none" strike="noStrike" kern="1200" cap="all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А          </a:t>
            </a:r>
            <a:r>
              <a:rPr kumimoji="0" lang="kk-KZ" sz="14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Э И</a:t>
            </a:r>
            <a:endParaRPr kumimoji="0" lang="kk-KZ" sz="1400" b="1" i="0" u="none" strike="noStrike" kern="1200" cap="all" spc="0" normalizeH="0" baseline="0" noProof="0">
              <a:ln>
                <a:noFill/>
              </a:ln>
              <a:solidFill>
                <a:schemeClr val="tx1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all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341" name="Прямоугольник 5"/>
          <p:cNvSpPr/>
          <p:nvPr/>
        </p:nvSpPr>
        <p:spPr>
          <a:xfrm>
            <a:off x="7452320" y="3789041"/>
            <a:ext cx="144016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0" vertOverflow="overflow" horzOverflow="overflow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marR="0" lvl="0" indent="0" algn="ctr" eaLnBrk="1" hangingPunct="1"/>
            <a:endParaRPr>
              <a:solidFill>
                <a:srgbClr val="FFFFFF"/>
              </a:solidFill>
              <a:latin typeface="Franklin Gothic Book" pitchFamily="34" charset="0"/>
            </a:endParaRPr>
          </a:p>
        </p:txBody>
      </p:sp>
      <p:sp>
        <p:nvSpPr>
          <p:cNvPr id="14342" name="Прямоугольник 8"/>
          <p:cNvSpPr/>
          <p:nvPr/>
        </p:nvSpPr>
        <p:spPr>
          <a:xfrm>
            <a:off x="6606226" y="4221088"/>
            <a:ext cx="144016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0" vertOverflow="overflow" horzOverflow="overflow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/>
              </a:defRPr>
            </a:lvl5pPr>
          </a:lstStyle>
          <a:p>
            <a:pPr marL="0" marR="0" lvl="0" indent="0" algn="ctr" eaLnBrk="1" hangingPunct="1"/>
            <a:endParaRPr>
              <a:solidFill>
                <a:srgbClr val="FFFFFF"/>
              </a:solidFill>
              <a:latin typeface="Franklin Gothic Book" pitchFamily="34" charset="0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1285860"/>
            <a:ext cx="8686800" cy="838200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br>
              <a:rPr kumimoji="0" lang="ru-RU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Выставляем аттестационную оценку через 8 пар в конце месяца</a:t>
            </a:r>
            <a:r>
              <a:rPr kumimoji="0" lang="ru-RU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br>
              <a:rPr kumimoji="0" lang="ru-RU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5363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142844" y="2786058"/>
          <a:ext cx="8624916" cy="2517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8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3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83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3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5832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5832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5832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5832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258890">
                <a:tc gridSpan="9"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сентябрь</a:t>
                      </a:r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8890">
                <a:tc>
                  <a:txBody>
                    <a:bodyPr/>
                    <a:lstStyle/>
                    <a:p>
                      <a:r>
                        <a:rPr lang="ru-RU" smtClean="0"/>
                        <a:t>2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5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8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11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15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17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22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25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аттестация</a:t>
                      </a:r>
                      <a:endParaRPr lang="ru-RU"/>
                    </a:p>
                  </a:txBody>
                  <a:tcPr vert="vert" anchor="b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1142984"/>
            <a:ext cx="8686800" cy="838200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Выставление </a:t>
            </a:r>
            <a:r>
              <a:rPr kumimoji="0" lang="ru-RU" sz="3600" b="1" i="0" u="none" strike="noStrike" kern="1200" cap="all" spc="0" normalizeH="0" baseline="0" noProof="0" err="1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</a:t>
            </a: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/б.  </a:t>
            </a:r>
            <a:b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одной клетке  «Н»    </a:t>
            </a:r>
            <a:b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на следующей ставим оценку «Н» «3»</a:t>
            </a:r>
            <a:b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600" b="0" i="1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Пропущенные уроки </a:t>
            </a:r>
            <a:r>
              <a:rPr kumimoji="0" lang="ru-RU" sz="3600" b="1" i="0" u="none" strike="noStrike" kern="1200" cap="all" spc="0" normalizeH="0" baseline="0" noProof="0" err="1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</a:t>
            </a: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/б ставится строго по справкам </a:t>
            </a:r>
            <a:endParaRPr kumimoji="0" lang="ru-RU" sz="3600" b="1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6387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214312" y="3357562"/>
          <a:ext cx="8624888" cy="1665288"/>
        </p:xfrm>
        <a:graphic>
          <a:graphicData uri="http://schemas.openxmlformats.org/drawingml/2006/table">
            <a:tbl>
              <a:tblPr/>
              <a:tblGrid>
                <a:gridCol w="3711575"/>
                <a:gridCol w="819150"/>
                <a:gridCol w="819150"/>
                <a:gridCol w="819150"/>
                <a:gridCol w="817562"/>
                <a:gridCol w="819150"/>
                <a:gridCol w="819150"/>
              </a:tblGrid>
              <a:tr h="428625"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b="1">
                          <a:solidFill>
                            <a:srgbClr val="FFFFFF"/>
                          </a:solidFill>
                          <a:latin typeface="Franklin Gothic Book" pitchFamily="34" charset="0"/>
                        </a:rPr>
                        <a:t>4</a:t>
                      </a:r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b="1">
                          <a:solidFill>
                            <a:srgbClr val="FFFFFF"/>
                          </a:solidFill>
                          <a:latin typeface="Franklin Gothic Book" pitchFamily="34" charset="0"/>
                        </a:rPr>
                        <a:t>6</a:t>
                      </a:r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b="1">
                          <a:solidFill>
                            <a:srgbClr val="FFFFFF"/>
                          </a:solidFill>
                          <a:latin typeface="Franklin Gothic Book" pitchFamily="34" charset="0"/>
                        </a:rPr>
                        <a:t>9</a:t>
                      </a:r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b="1">
                          <a:solidFill>
                            <a:srgbClr val="FFFFFF"/>
                          </a:solidFill>
                          <a:latin typeface="Franklin Gothic Book" pitchFamily="34" charset="0"/>
                        </a:rPr>
                        <a:t>14</a:t>
                      </a:r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236662"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3600">
                          <a:solidFill>
                            <a:srgbClr val="000000"/>
                          </a:solidFill>
                          <a:latin typeface="Franklin Gothic Book" pitchFamily="34" charset="0"/>
                        </a:rPr>
                        <a:t>Сагатов Сагатбек</a:t>
                      </a:r>
                      <a:endParaRPr sz="3600"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>
                          <a:solidFill>
                            <a:srgbClr val="000000"/>
                          </a:solidFill>
                          <a:latin typeface="Franklin Gothic Book" pitchFamily="34" charset="0"/>
                        </a:rPr>
                        <a:t>3</a:t>
                      </a:r>
                      <a:endParaRPr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>
                          <a:solidFill>
                            <a:srgbClr val="000000"/>
                          </a:solidFill>
                          <a:latin typeface="Franklin Gothic Book" pitchFamily="34" charset="0"/>
                        </a:rPr>
                        <a:t>н</a:t>
                      </a:r>
                      <a:endParaRPr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>
                          <a:solidFill>
                            <a:srgbClr val="000000"/>
                          </a:solidFill>
                          <a:latin typeface="Franklin Gothic Book" pitchFamily="34" charset="0"/>
                        </a:rPr>
                        <a:t>3</a:t>
                      </a:r>
                      <a:endParaRPr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698" bIns="45698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698" marB="45698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1071546"/>
            <a:ext cx="8686800" cy="838200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6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Оценку     «2»     так же закрывается оценкой  в следующей клетке</a:t>
            </a:r>
            <a:endParaRPr kumimoji="0" lang="ru-RU" sz="3600" b="1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7411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285750" y="2857500"/>
          <a:ext cx="8686800" cy="1438303"/>
        </p:xfrm>
        <a:graphic>
          <a:graphicData uri="http://schemas.openxmlformats.org/drawingml/2006/table">
            <a:tbl>
              <a:tblPr/>
              <a:tblGrid>
                <a:gridCol w="3475038"/>
                <a:gridCol w="1736725"/>
                <a:gridCol w="1738312"/>
                <a:gridCol w="1736725"/>
              </a:tblGrid>
              <a:tr h="371475">
                <a:tc>
                  <a:txBody>
                    <a:bodyPr tIns="45734" bIns="457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734" bIns="457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b="1">
                          <a:solidFill>
                            <a:srgbClr val="FFFFFF"/>
                          </a:solidFill>
                          <a:latin typeface="Franklin Gothic Book" pitchFamily="34" charset="0"/>
                        </a:rPr>
                        <a:t>25</a:t>
                      </a:r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734" bIns="457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b="1">
                          <a:solidFill>
                            <a:srgbClr val="FFFFFF"/>
                          </a:solidFill>
                          <a:latin typeface="Franklin Gothic Book" pitchFamily="34" charset="0"/>
                        </a:rPr>
                        <a:t>28</a:t>
                      </a:r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 tIns="45734" bIns="457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 b="1">
                        <a:solidFill>
                          <a:srgbClr val="FFFFFF"/>
                        </a:solidFill>
                        <a:latin typeface="Franklin Gothic Book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639762">
                <a:tc>
                  <a:txBody>
                    <a:bodyPr tIns="45734" bIns="457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3200">
                          <a:solidFill>
                            <a:srgbClr val="000000"/>
                          </a:solidFill>
                          <a:latin typeface="Franklin Gothic Book" pitchFamily="34" charset="0"/>
                        </a:rPr>
                        <a:t>Сагатов Сагатбек</a:t>
                      </a:r>
                      <a:endParaRPr sz="3200"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734" bIns="457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3600">
                          <a:solidFill>
                            <a:srgbClr val="000000"/>
                          </a:solidFill>
                          <a:latin typeface="Franklin Gothic Book" pitchFamily="34" charset="0"/>
                        </a:rPr>
                        <a:t>2</a:t>
                      </a:r>
                      <a:endParaRPr sz="3600"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734" bIns="457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3200">
                          <a:solidFill>
                            <a:srgbClr val="000000"/>
                          </a:solidFill>
                          <a:latin typeface="Franklin Gothic Book" pitchFamily="34" charset="0"/>
                        </a:rPr>
                        <a:t>4</a:t>
                      </a:r>
                      <a:endParaRPr sz="3200"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  <a:tc>
                  <a:txBody>
                    <a:bodyPr tIns="45734" bIns="45734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1800" b="0" i="0" u="none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</a:lstStyle>
                    <a:p>
                      <a:pPr marL="0" lvl="0" indent="0" eaLnBrk="1" hangingPunct="1"/>
                      <a:endParaRPr>
                        <a:solidFill>
                          <a:srgbClr val="000000"/>
                        </a:solidFill>
                        <a:latin typeface="Franklin Gothic Book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1285860"/>
            <a:ext cx="8686800" cy="838200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даты пишем арабскими цифрами,  например: 05.09.16г. </a:t>
            </a:r>
            <a:br>
              <a:rPr kumimoji="0" lang="ru-RU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В графе «Количество часов» - ставим 2 часа</a:t>
            </a:r>
            <a:br>
              <a:rPr kumimoji="0" lang="ru-RU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600" b="0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435" name="Объект 3"/>
          <p:cNvPicPr/>
          <p:nvPr>
            <p:ph idx="4294967295"/>
          </p:nvPr>
        </p:nvPicPr>
        <p:blipFill>
          <a:blip r:embed="rId2"/>
          <a:srcRect r="70748" b="38547"/>
          <a:stretch>
            <a:fillRect/>
          </a:stretch>
        </p:blipFill>
        <p:spPr>
          <a:xfrm>
            <a:off x="1514475" y="2565400"/>
            <a:ext cx="5649912" cy="33845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8" name="Picture 3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85750" y="2332038"/>
            <a:ext cx="8058150" cy="45259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945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20" y="1071546"/>
            <a:ext cx="8686800" cy="838200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В графе «Краткое содержание урока» - каждая  тема урока записывается в 2 строчки. Название тем внятно сокращаем  и вмещаем в эти 2 строчки . </a:t>
            </a:r>
            <a:br>
              <a:rPr kumimoji="0" lang="ru-RU" sz="24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Обязательно записывается домашнее задание по КТП</a:t>
            </a:r>
            <a:br>
              <a:rPr kumimoji="0" lang="ru-RU" sz="24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1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Подпись преподавателя должна быть на каждую тему урока. </a:t>
            </a:r>
            <a:br>
              <a:rPr kumimoji="0" lang="ru-RU" sz="24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400" b="0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4800" y="457200"/>
            <a:ext cx="8686800" cy="838200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600" b="1" i="1" u="sng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Требования по заполнению журналов 2.</a:t>
            </a:r>
            <a:endParaRPr kumimoji="0" lang="ru-RU" sz="3600" b="0" i="0" u="none" strike="noStrike" kern="1200" cap="all" spc="0" normalizeH="0" baseline="0" noProof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idx="4294967295"/>
          </p:nvPr>
        </p:nvSpPr>
        <p:spPr/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"/>
              <a:defRPr kumimoji="0" lang="ru-RU" altLang="en-US" sz="32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"/>
              <a:defRPr kumimoji="0" lang="ru-RU" altLang="en-US" sz="28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"/>
              <a:defRPr kumimoji="0" lang="ru-RU" altLang="en-US" sz="24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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 kumimoji="0" lang="ru-RU" altLang="en-US" sz="2000" b="0" i="0" u="none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lang="ru-RU" altLang="en-US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lang="ru-RU" altLang="en-US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lang="ru-RU" altLang="en-US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lang="ru-RU" altLang="en-US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eaLnBrk="1" hangingPunct="1">
              <a:lnSpc>
                <a:spcPct val="80000"/>
              </a:lnSpc>
            </a:pPr>
            <a:r>
              <a:rPr sz="2200"/>
              <a:t>По окончанию записей тем уроков записывается:    </a:t>
            </a:r>
            <a:endParaRPr sz="2200"/>
          </a:p>
          <a:p>
            <a:pPr marL="342900" marR="0" lvl="0" indent="-342900" eaLnBrk="1" hangingPunct="1">
              <a:lnSpc>
                <a:spcPct val="80000"/>
              </a:lnSpc>
              <a:buNone/>
            </a:pPr>
            <a:r>
              <a:rPr sz="2200"/>
              <a:t>         По плану:  – 20ч.                              Жоспар бойынша – 20с. </a:t>
            </a:r>
            <a:endParaRPr sz="2200"/>
          </a:p>
          <a:p>
            <a:pPr marL="342900" marR="0" lvl="0" indent="-342900" eaLnBrk="1" hangingPunct="1">
              <a:lnSpc>
                <a:spcPct val="80000"/>
              </a:lnSpc>
              <a:buNone/>
            </a:pPr>
            <a:r>
              <a:rPr sz="2200"/>
              <a:t>          Фактически: - 20ч.                           </a:t>
            </a:r>
            <a:r>
              <a:rPr lang="en-US" altLang="en-US" sz="2200"/>
              <a:t>Іс жүзінде – 20с. </a:t>
            </a:r>
            <a:endParaRPr lang="en-US" altLang="en-US" sz="2200"/>
          </a:p>
          <a:p>
            <a:pPr marL="342900" marR="0" lvl="0" indent="-342900" eaLnBrk="1" hangingPunct="1">
              <a:lnSpc>
                <a:spcPct val="80000"/>
              </a:lnSpc>
              <a:buNone/>
            </a:pPr>
            <a:endParaRPr lang="en-US" altLang="en-US" sz="2200"/>
          </a:p>
          <a:p>
            <a:pPr marL="342900" marR="0" lvl="0" indent="-342900" eaLnBrk="1" hangingPunct="1">
              <a:lnSpc>
                <a:spcPct val="80000"/>
              </a:lnSpc>
              <a:buNone/>
            </a:pPr>
            <a:endParaRPr lang="en-US" altLang="en-US" sz="2200"/>
          </a:p>
          <a:p>
            <a:pPr marL="342900" marR="0" lvl="0" indent="-342900" eaLnBrk="1" hangingPunct="1">
              <a:lnSpc>
                <a:spcPct val="80000"/>
              </a:lnSpc>
              <a:buNone/>
            </a:pPr>
            <a:r>
              <a:rPr lang="en-US" altLang="en-US" sz="2200"/>
              <a:t>Проверить свое расписание, проставить даты в КТП  и по ним заполнять журналы. </a:t>
            </a:r>
            <a:endParaRPr lang="en-US" altLang="en-US" sz="2200"/>
          </a:p>
          <a:p>
            <a:pPr marL="342900" marR="0" lvl="0" indent="-342900" eaLnBrk="1" hangingPunct="1">
              <a:lnSpc>
                <a:spcPct val="80000"/>
              </a:lnSpc>
            </a:pPr>
            <a:r>
              <a:rPr lang="en-US" altLang="en-US" sz="2200"/>
              <a:t> </a:t>
            </a:r>
            <a:r>
              <a:rPr lang="en-US" altLang="en-US" sz="2200" b="1"/>
              <a:t>Журнал заполнять светлой пастой «Российского производства»   </a:t>
            </a:r>
            <a:endParaRPr sz="2200"/>
          </a:p>
          <a:p>
            <a:pPr marL="342900" marR="0" lvl="0" indent="-342900" eaLnBrk="1" hangingPunct="1">
              <a:lnSpc>
                <a:spcPct val="80000"/>
              </a:lnSpc>
            </a:pPr>
            <a:r>
              <a:rPr lang="en-US" altLang="en-US" sz="2200" b="1"/>
              <a:t>Примечание: все темы по КТП заполняем в основном журнале. Темы ЛПЗ дополнительно записываем в конце журнала. По следующим дисциплинам: 1 курс – Физика, химия; 2 курс- Основы электротехники, основы черчения. </a:t>
            </a:r>
            <a:endParaRPr sz="2200"/>
          </a:p>
          <a:p>
            <a:pPr marL="342900" marR="0" lvl="0" indent="-342900" eaLnBrk="1" hangingPunct="1">
              <a:lnSpc>
                <a:spcPct val="80000"/>
              </a:lnSpc>
              <a:buNone/>
            </a:pPr>
            <a:endParaRPr sz="2200"/>
          </a:p>
          <a:p>
            <a:pPr marL="342900" marR="0" lvl="0" indent="-342900" eaLnBrk="1" hangingPunct="1">
              <a:lnSpc>
                <a:spcPct val="80000"/>
              </a:lnSpc>
            </a:pPr>
            <a:endParaRPr sz="2200"/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_rels/theme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_rels/theme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_rels/theme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_rels/theme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_rels/theme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_rels/theme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_rels/theme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_rels/theme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jpeg" /><Relationship Id="rId2" Type="http://schemas.openxmlformats.org/officeDocument/2006/relationships/image" Target="../media/image5.jpeg" /></Relationships>
</file>

<file path=ppt/theme/theme1.xml><?xml version="1.0" encoding="utf-8"?>
<a:theme xmlns:r="http://schemas.openxmlformats.org/officeDocument/2006/relationships"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E3B30"/>
        </a:dk2>
        <a:lt2>
          <a:srgbClr val="FBEEC9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1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E3B30"/>
        </a:dk2>
        <a:lt2>
          <a:srgbClr val="FBEEC9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3.xml><?xml version="1.0" encoding="utf-8"?>
<a:theme xmlns:r="http://schemas.openxmlformats.org/officeDocument/2006/relationships" xmlns:a="http://schemas.openxmlformats.org/drawingml/2006/main" name="2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E3B30"/>
        </a:dk2>
        <a:lt2>
          <a:srgbClr val="FBEEC9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4.xml><?xml version="1.0" encoding="utf-8"?>
<a:theme xmlns:r="http://schemas.openxmlformats.org/officeDocument/2006/relationships" xmlns:a="http://schemas.openxmlformats.org/drawingml/2006/main" name="3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00"/>
        </a:lt1>
        <a:dk2>
          <a:srgbClr val="FBEEC9"/>
        </a:dk2>
        <a:lt2>
          <a:srgbClr val="4E3B30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5.xml><?xml version="1.0" encoding="utf-8"?>
<a:theme xmlns:r="http://schemas.openxmlformats.org/officeDocument/2006/relationships" xmlns:a="http://schemas.openxmlformats.org/drawingml/2006/main" name="4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E3B30"/>
        </a:dk2>
        <a:lt2>
          <a:srgbClr val="FBEEC9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6.xml><?xml version="1.0" encoding="utf-8"?>
<a:theme xmlns:r="http://schemas.openxmlformats.org/officeDocument/2006/relationships" xmlns:a="http://schemas.openxmlformats.org/drawingml/2006/main" name="5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E3B30"/>
        </a:dk2>
        <a:lt2>
          <a:srgbClr val="FBEEC9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7.xml><?xml version="1.0" encoding="utf-8"?>
<a:theme xmlns:r="http://schemas.openxmlformats.org/officeDocument/2006/relationships" xmlns:a="http://schemas.openxmlformats.org/drawingml/2006/main" name="6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E3B30"/>
        </a:dk2>
        <a:lt2>
          <a:srgbClr val="FBEEC9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8.xml><?xml version="1.0" encoding="utf-8"?>
<a:theme xmlns:r="http://schemas.openxmlformats.org/officeDocument/2006/relationships" xmlns:a="http://schemas.openxmlformats.org/drawingml/2006/main" name="7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E3B30"/>
        </a:dk2>
        <a:lt2>
          <a:srgbClr val="FBEEC9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ppt/theme/theme9.xml><?xml version="1.0" encoding="utf-8"?>
<a:theme xmlns:r="http://schemas.openxmlformats.org/officeDocument/2006/relationships" xmlns:a="http://schemas.openxmlformats.org/drawingml/2006/main" name="8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Arial"/>
        <a:cs typeface="Arial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Arial"/>
        <a:cs typeface="Arial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E3B30"/>
        </a:dk2>
        <a:lt2>
          <a:srgbClr val="FBEEC9"/>
        </a:lt2>
        <a:accent1>
          <a:srgbClr val="F0A22E"/>
        </a:accent1>
        <a:accent2>
          <a:srgbClr val="A5644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D1F1F"/>
        </a:hlink>
        <a:folHlink>
          <a:srgbClr val="FFC42F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Template>Trek</Template>
  <Company>ETGK</Company>
  <PresentationFormat>On-screen Show (4:3)</PresentationFormat>
  <Paragraphs>25</Paragraphs>
  <Slides>11</Slides>
  <Notes>0</Notes>
  <TotalTime>465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baseType="lpstr" size="12">
      <vt:lpstr>Трек</vt:lpstr>
      <vt:lpstr>ПРАКТИКУМ по заполнению нормативных журналов </vt:lpstr>
      <vt:lpstr>Требования по заполнению журналов. 1. </vt:lpstr>
      <vt:lpstr>Оглавление заполняется и сверяется с учебной частью  строго по Учебному плану (дисциплины, преподаватели). В   оглавлении  в наименование дисциплин вмещать в 2 строчки </vt:lpstr>
      <vt:lpstr>В разделе «Сведения об обучающихся» пишем данные группы (Ф.И.О полностью, дата рождения, адрес, № приказа о зачислении, если отчислен, то № приказа об отчислении). Уточненный список учащихся сверить  у секретаря. </vt:lpstr>
      <vt:lpstr>В графе «Месяц, число» месяцы записываем полность ю над датами проведения</vt:lpstr>
      <vt:lpstr>Выставляем аттестационную оценку через 8 пар в конце месяца.</vt:lpstr>
      <vt:lpstr>Выставление н/б.  В одной клетке  «Н»      на следующей ставим оценку «Н» «3» Пропущенные уроки н/б ставится строго по справкам </vt:lpstr>
      <vt:lpstr>Оценку     «2»     так же закрывается оценкой  в следующей клетке</vt:lpstr>
      <vt:lpstr>даты пишем арабскими цифрами,  например: 05.09.16г. В графе «Количество часов» - ставим 2 часа</vt:lpstr>
      <vt:lpstr>В графе «Краткое содержание урока» - каждая  тема урока записывается в 2 строчки. Название тем внятно сокращаем  и вмещаем в эти 2 строчки . Обязательно записывается домашнее задание по КТППодпись преподавателя должна быть на каждую тему урока. </vt:lpstr>
      <vt:lpstr>Требования по заполнению журналов 2.</vt:lpstr>
    </vt:vector>
  </TitlesOfParts>
  <LinksUpToDate>0</LinksUpToDate>
  <SharedDoc>0</SharedDoc>
  <HyperlinksChanged>0</HyperlinksChanged>
  <Application>Aspose.Slides for .NET</Application>
  <AppVersion>16.1201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Слайд 1</dc:title>
  <dc:creator>PC - 34</dc:creator>
  <cp:lastModifiedBy>пк</cp:lastModifiedBy>
  <cp:revision>41</cp:revision>
  <dcterms:created xsi:type="dcterms:W3CDTF">2009-01-21T17:16:28Z</dcterms:created>
  <dcterms:modified xsi:type="dcterms:W3CDTF">2021-01-25T10:18:43Z</dcterms:modified>
</cp:coreProperties>
</file>